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DFEA-F520-4E87-9E16-C22A6284CE40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70C7-9FA7-4CDF-B9FA-7324F1D6E554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DB0A-D419-4975-9B85-F9073D9C977F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4F75-F409-42B5-91EE-181702AD716F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0515-7A21-45E5-99ED-DF8C9E7C351F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8764-BBE9-40CD-B327-2D276337984B}" type="datetime1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DE5C5-9BED-4499-989B-C752999E4182}" type="datetime1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C649-7889-4B8B-B80E-926DB841544D}" type="datetime1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6A8BB-3B51-4ABE-BC23-C9B5AD381F7A}" type="datetime1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C3410-11E5-4FC5-9CFB-75B4DD899923}" type="datetime1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A2C2-A7E8-4968-96A2-3C82BB33AB0A}" type="datetime1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4358E-4EAD-49FE-8505-75E368AE89CD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39975"/>
            <a:ext cx="9144000" cy="13176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Explaining the variation 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X/Y charge sharing of the SBS GEMs readout boards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505200"/>
            <a:ext cx="9144000" cy="7620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Kondo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Gnanvo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80E7-7101-41ED-ADA0-51E4B0EF4DA3}" type="datetime1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3356-DE3E-4E31-8D4A-20F51AC44105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0"/>
            <a:ext cx="8544417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28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5" t="7860" r="12234" b="3879"/>
          <a:stretch/>
        </p:blipFill>
        <p:spPr>
          <a:xfrm>
            <a:off x="1" y="1600200"/>
            <a:ext cx="5478367" cy="4572000"/>
          </a:xfrm>
          <a:prstGeom prst="rect">
            <a:avLst/>
          </a:prstGeom>
        </p:spPr>
      </p:pic>
      <p:sp>
        <p:nvSpPr>
          <p:cNvPr id="6" name="Title 47"/>
          <p:cNvSpPr txBox="1">
            <a:spLocks/>
          </p:cNvSpPr>
          <p:nvPr/>
        </p:nvSpPr>
        <p:spPr>
          <a:xfrm>
            <a:off x="-1" y="0"/>
            <a:ext cx="9144001" cy="578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COMPASS Readout Board 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" t="4157"/>
          <a:stretch/>
        </p:blipFill>
        <p:spPr bwMode="auto">
          <a:xfrm>
            <a:off x="5481737" y="829489"/>
            <a:ext cx="3662263" cy="267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03273" y="3570744"/>
            <a:ext cx="37407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Pitch = 400 </a:t>
            </a:r>
            <a:r>
              <a:rPr lang="en-US" sz="16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strips width  = 50 </a:t>
            </a:r>
            <a:r>
              <a:rPr lang="en-US" sz="16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Bottom strip width = 340 ~ 350</a:t>
            </a:r>
            <a:r>
              <a:rPr lang="en-US" sz="16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Kapton layer thickness = 50 </a:t>
            </a:r>
            <a:r>
              <a:rPr lang="en-US" sz="16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Width at the top = 80 </a:t>
            </a:r>
            <a:r>
              <a:rPr lang="en-US" sz="16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Width at the base should not be too much bigger than 80 um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3513" y="1307068"/>
            <a:ext cx="414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Microscope view of the COMPASS readout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AC4D6-3749-4BE1-A17B-9FBFB563DF82}" type="datetime1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7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2514600" y="1219066"/>
            <a:ext cx="6491746" cy="5015251"/>
            <a:chOff x="2228127" y="1739527"/>
            <a:chExt cx="6491746" cy="5015251"/>
          </a:xfrm>
        </p:grpSpPr>
        <p:grpSp>
          <p:nvGrpSpPr>
            <p:cNvPr id="26" name="Group 25"/>
            <p:cNvGrpSpPr/>
            <p:nvPr/>
          </p:nvGrpSpPr>
          <p:grpSpPr>
            <a:xfrm>
              <a:off x="2228127" y="1739527"/>
              <a:ext cx="6491746" cy="5015251"/>
              <a:chOff x="1676400" y="461937"/>
              <a:chExt cx="7324823" cy="5478934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1676400" y="461937"/>
                <a:ext cx="7324823" cy="5478934"/>
                <a:chOff x="457200" y="783422"/>
                <a:chExt cx="7324823" cy="5478934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7200" y="1465769"/>
                  <a:ext cx="6400800" cy="4796587"/>
                </a:xfrm>
                <a:prstGeom prst="rect">
                  <a:avLst/>
                </a:prstGeom>
              </p:spPr>
            </p:pic>
            <p:cxnSp>
              <p:nvCxnSpPr>
                <p:cNvPr id="7" name="Straight Arrow Connector 6"/>
                <p:cNvCxnSpPr/>
                <p:nvPr/>
              </p:nvCxnSpPr>
              <p:spPr>
                <a:xfrm rot="120000" flipH="1">
                  <a:off x="6729420" y="3461831"/>
                  <a:ext cx="76198" cy="914400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 rot="5801989">
                  <a:off x="6552103" y="3431105"/>
                  <a:ext cx="1580360" cy="7292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Bottom strips</a:t>
                  </a:r>
                </a:p>
                <a:p>
                  <a:r>
                    <a:rPr lang="en-US" dirty="0" smtClean="0"/>
                    <a:t>330 </a:t>
                  </a:r>
                  <a:r>
                    <a:rPr lang="en-US" dirty="0" smtClean="0">
                      <a:latin typeface="Symbol" panose="05050102010706020507" pitchFamily="18" charset="2"/>
                    </a:rPr>
                    <a:t>m</a:t>
                  </a:r>
                  <a:r>
                    <a:rPr lang="en-US" dirty="0" smtClean="0"/>
                    <a:t>m</a:t>
                  </a: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>
                <a:xfrm rot="120000" flipH="1">
                  <a:off x="6929146" y="1681016"/>
                  <a:ext cx="76198" cy="1280160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 rot="5739799">
                  <a:off x="6922495" y="1986877"/>
                  <a:ext cx="989782" cy="7292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Pitch</a:t>
                  </a:r>
                </a:p>
                <a:p>
                  <a:r>
                    <a:rPr lang="en-US" dirty="0" smtClean="0"/>
                    <a:t>400 </a:t>
                  </a:r>
                  <a:r>
                    <a:rPr lang="en-US" dirty="0" smtClean="0">
                      <a:latin typeface="Symbol" panose="05050102010706020507" pitchFamily="18" charset="2"/>
                    </a:rPr>
                    <a:t>m</a:t>
                  </a:r>
                  <a:r>
                    <a:rPr lang="en-US" dirty="0" smtClean="0"/>
                    <a:t>m</a:t>
                  </a:r>
                  <a:endParaRPr lang="en-US" dirty="0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 rot="15879333">
                  <a:off x="4911993" y="597241"/>
                  <a:ext cx="923869" cy="1309300"/>
                  <a:chOff x="6642289" y="495054"/>
                  <a:chExt cx="923869" cy="1309300"/>
                </a:xfrm>
              </p:grpSpPr>
              <p:cxnSp>
                <p:nvCxnSpPr>
                  <p:cNvPr id="15" name="Straight Arrow Connector 14"/>
                  <p:cNvCxnSpPr/>
                  <p:nvPr/>
                </p:nvCxnSpPr>
                <p:spPr>
                  <a:xfrm rot="5720667">
                    <a:off x="6084259" y="1053084"/>
                    <a:ext cx="1282571" cy="166511"/>
                  </a:xfrm>
                  <a:prstGeom prst="straightConnector1">
                    <a:avLst/>
                  </a:prstGeom>
                  <a:ln w="22225">
                    <a:solidFill>
                      <a:schemeClr val="bg1"/>
                    </a:solidFill>
                    <a:headEnd type="triangle" w="lg" len="lg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TextBox 15"/>
                  <p:cNvSpPr txBox="1"/>
                  <p:nvPr/>
                </p:nvSpPr>
                <p:spPr>
                  <a:xfrm rot="6182030">
                    <a:off x="6701971" y="940167"/>
                    <a:ext cx="1022285" cy="70608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Pitch</a:t>
                    </a:r>
                    <a:endParaRPr lang="en-US" dirty="0"/>
                  </a:p>
                  <a:p>
                    <a:r>
                      <a:rPr lang="en-US" dirty="0" smtClean="0"/>
                      <a:t>400 </a:t>
                    </a:r>
                    <a:r>
                      <a:rPr lang="en-US" dirty="0" smtClean="0">
                        <a:latin typeface="Symbol" panose="05050102010706020507" pitchFamily="18" charset="2"/>
                      </a:rPr>
                      <a:t>m</a:t>
                    </a:r>
                    <a:r>
                      <a:rPr lang="en-US" dirty="0" smtClean="0"/>
                      <a:t>m</a:t>
                    </a:r>
                    <a:endParaRPr lang="en-US" dirty="0"/>
                  </a:p>
                </p:txBody>
              </p:sp>
            </p:grpSp>
            <p:grpSp>
              <p:nvGrpSpPr>
                <p:cNvPr id="18" name="Group 17"/>
                <p:cNvGrpSpPr/>
                <p:nvPr/>
              </p:nvGrpSpPr>
              <p:grpSpPr>
                <a:xfrm rot="15879333">
                  <a:off x="3262640" y="565288"/>
                  <a:ext cx="782949" cy="1219218"/>
                  <a:chOff x="6605354" y="1563022"/>
                  <a:chExt cx="883277" cy="1219218"/>
                </a:xfrm>
              </p:grpSpPr>
              <p:cxnSp>
                <p:nvCxnSpPr>
                  <p:cNvPr id="19" name="Straight Arrow Connector 18"/>
                  <p:cNvCxnSpPr/>
                  <p:nvPr/>
                </p:nvCxnSpPr>
                <p:spPr>
                  <a:xfrm rot="5720667">
                    <a:off x="6489038" y="1974836"/>
                    <a:ext cx="281545" cy="48914"/>
                  </a:xfrm>
                  <a:prstGeom prst="straightConnector1">
                    <a:avLst/>
                  </a:prstGeom>
                  <a:ln w="22225">
                    <a:solidFill>
                      <a:schemeClr val="bg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/>
                  <p:cNvSpPr txBox="1"/>
                  <p:nvPr/>
                </p:nvSpPr>
                <p:spPr>
                  <a:xfrm rot="6139752">
                    <a:off x="6480738" y="1774346"/>
                    <a:ext cx="1219218" cy="79656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Top strips</a:t>
                    </a:r>
                  </a:p>
                  <a:p>
                    <a:r>
                      <a:rPr lang="en-US" dirty="0" smtClean="0"/>
                      <a:t>80 </a:t>
                    </a:r>
                    <a:r>
                      <a:rPr lang="en-US" dirty="0" smtClean="0">
                        <a:latin typeface="Symbol" panose="05050102010706020507" pitchFamily="18" charset="2"/>
                      </a:rPr>
                      <a:t>m</a:t>
                    </a:r>
                    <a:r>
                      <a:rPr lang="en-US" dirty="0" smtClean="0"/>
                      <a:t>m</a:t>
                    </a:r>
                    <a:endParaRPr lang="en-US" dirty="0"/>
                  </a:p>
                </p:txBody>
              </p:sp>
            </p:grpSp>
          </p:grpSp>
          <p:sp>
            <p:nvSpPr>
              <p:cNvPr id="24" name="TextBox 23"/>
              <p:cNvSpPr txBox="1"/>
              <p:nvPr/>
            </p:nvSpPr>
            <p:spPr>
              <a:xfrm rot="556482">
                <a:off x="2244069" y="4234427"/>
                <a:ext cx="1756044" cy="10086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~ 160 </a:t>
                </a:r>
                <a:r>
                  <a:rPr lang="en-US" dirty="0" smtClean="0">
                    <a:solidFill>
                      <a:srgbClr val="0000CC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dirty="0" smtClean="0">
                    <a:solidFill>
                      <a:srgbClr val="0000CC"/>
                    </a:solidFill>
                  </a:rPr>
                  <a:t>m</a:t>
                </a:r>
              </a:p>
              <a:p>
                <a:r>
                  <a:rPr lang="en-US" dirty="0" smtClean="0">
                    <a:solidFill>
                      <a:srgbClr val="0000CC"/>
                    </a:solidFill>
                  </a:rPr>
                  <a:t>Kapton Spread</a:t>
                </a:r>
              </a:p>
              <a:p>
                <a:r>
                  <a:rPr lang="en-US" dirty="0" smtClean="0">
                    <a:solidFill>
                      <a:srgbClr val="0000CC"/>
                    </a:solidFill>
                  </a:rPr>
                  <a:t>at the base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p:grpSp>
        <p:cxnSp>
          <p:nvCxnSpPr>
            <p:cNvPr id="43" name="Straight Arrow Connector 42"/>
            <p:cNvCxnSpPr/>
            <p:nvPr/>
          </p:nvCxnSpPr>
          <p:spPr>
            <a:xfrm>
              <a:off x="3218727" y="4940061"/>
              <a:ext cx="548640" cy="91440"/>
            </a:xfrm>
            <a:prstGeom prst="straightConnector1">
              <a:avLst/>
            </a:prstGeom>
            <a:ln w="22225">
              <a:solidFill>
                <a:srgbClr val="0000CC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" t="4157"/>
          <a:stretch/>
        </p:blipFill>
        <p:spPr bwMode="auto">
          <a:xfrm>
            <a:off x="0" y="990601"/>
            <a:ext cx="3042276" cy="222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8" name="Straight Arrow Connector 37"/>
          <p:cNvCxnSpPr/>
          <p:nvPr/>
        </p:nvCxnSpPr>
        <p:spPr>
          <a:xfrm>
            <a:off x="1752600" y="2514600"/>
            <a:ext cx="2043267" cy="1950720"/>
          </a:xfrm>
          <a:prstGeom prst="straightConnector1">
            <a:avLst/>
          </a:prstGeom>
          <a:ln w="22225">
            <a:solidFill>
              <a:srgbClr val="0000C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47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578780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JLab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-SBS readout board (COMPASS-like)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65308" y="826304"/>
            <a:ext cx="4366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Microscope view of the SBS readout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5F9-D6AE-4AFB-87FD-74DC80516464}" type="datetime1">
              <a:rPr lang="en-US" smtClean="0"/>
              <a:t>2/24/2014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5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555995" y="1691729"/>
            <a:ext cx="4606011" cy="3566071"/>
            <a:chOff x="2228127" y="1691342"/>
            <a:chExt cx="6540038" cy="5063436"/>
          </a:xfrm>
        </p:grpSpPr>
        <p:grpSp>
          <p:nvGrpSpPr>
            <p:cNvPr id="4" name="Group 3"/>
            <p:cNvGrpSpPr/>
            <p:nvPr/>
          </p:nvGrpSpPr>
          <p:grpSpPr>
            <a:xfrm>
              <a:off x="2228127" y="1691342"/>
              <a:ext cx="6540038" cy="5063436"/>
              <a:chOff x="1676400" y="409297"/>
              <a:chExt cx="7379312" cy="553157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676400" y="409297"/>
                <a:ext cx="7379312" cy="5531574"/>
                <a:chOff x="457200" y="730782"/>
                <a:chExt cx="7379312" cy="5531574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7200" y="1465769"/>
                  <a:ext cx="6400800" cy="4796587"/>
                </a:xfrm>
                <a:prstGeom prst="rect">
                  <a:avLst/>
                </a:prstGeom>
              </p:spPr>
            </p:pic>
            <p:cxnSp>
              <p:nvCxnSpPr>
                <p:cNvPr id="10" name="Straight Arrow Connector 9"/>
                <p:cNvCxnSpPr/>
                <p:nvPr/>
              </p:nvCxnSpPr>
              <p:spPr>
                <a:xfrm rot="120000" flipH="1">
                  <a:off x="6729420" y="3461831"/>
                  <a:ext cx="76198" cy="914400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extBox 10"/>
                <p:cNvSpPr txBox="1"/>
                <p:nvPr/>
              </p:nvSpPr>
              <p:spPr>
                <a:xfrm rot="5801989">
                  <a:off x="6435049" y="3376614"/>
                  <a:ext cx="1814469" cy="8382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Bottom strips</a:t>
                  </a:r>
                </a:p>
                <a:p>
                  <a:r>
                    <a:rPr lang="en-US" sz="1400" dirty="0" smtClean="0"/>
                    <a:t>330 </a:t>
                  </a:r>
                  <a:r>
                    <a:rPr lang="en-US" sz="1400" dirty="0" smtClean="0">
                      <a:latin typeface="Symbol" panose="05050102010706020507" pitchFamily="18" charset="2"/>
                    </a:rPr>
                    <a:t>m</a:t>
                  </a:r>
                  <a:r>
                    <a:rPr lang="en-US" sz="1400" dirty="0" smtClean="0"/>
                    <a:t>m</a:t>
                  </a:r>
                </a:p>
              </p:txBody>
            </p:sp>
            <p:cxnSp>
              <p:nvCxnSpPr>
                <p:cNvPr id="12" name="Straight Arrow Connector 11"/>
                <p:cNvCxnSpPr/>
                <p:nvPr/>
              </p:nvCxnSpPr>
              <p:spPr>
                <a:xfrm rot="120000" flipH="1">
                  <a:off x="6929146" y="1681016"/>
                  <a:ext cx="76198" cy="1280160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 rot="5739799">
                  <a:off x="6839020" y="1932387"/>
                  <a:ext cx="1156732" cy="8382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Pitch</a:t>
                  </a:r>
                </a:p>
                <a:p>
                  <a:r>
                    <a:rPr lang="en-US" sz="1400" dirty="0" smtClean="0"/>
                    <a:t>400 </a:t>
                  </a:r>
                  <a:r>
                    <a:rPr lang="en-US" sz="1400" dirty="0" smtClean="0">
                      <a:latin typeface="Symbol" panose="05050102010706020507" pitchFamily="18" charset="2"/>
                    </a:rPr>
                    <a:t>m</a:t>
                  </a:r>
                  <a:r>
                    <a:rPr lang="en-US" sz="1400" dirty="0" smtClean="0"/>
                    <a:t>m</a:t>
                  </a:r>
                  <a:endParaRPr lang="en-US" sz="1400" dirty="0"/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 rot="15879333">
                  <a:off x="4926078" y="523854"/>
                  <a:ext cx="976626" cy="1395516"/>
                  <a:chOff x="6642289" y="495054"/>
                  <a:chExt cx="976626" cy="1395516"/>
                </a:xfrm>
              </p:grpSpPr>
              <p:cxnSp>
                <p:nvCxnSpPr>
                  <p:cNvPr id="18" name="Straight Arrow Connector 17"/>
                  <p:cNvCxnSpPr/>
                  <p:nvPr/>
                </p:nvCxnSpPr>
                <p:spPr>
                  <a:xfrm rot="5720667">
                    <a:off x="6084259" y="1053084"/>
                    <a:ext cx="1282571" cy="166511"/>
                  </a:xfrm>
                  <a:prstGeom prst="straightConnector1">
                    <a:avLst/>
                  </a:prstGeom>
                  <a:ln w="22225">
                    <a:solidFill>
                      <a:schemeClr val="bg1"/>
                    </a:solidFill>
                    <a:headEnd type="triangle" w="lg" len="lg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TextBox 18"/>
                  <p:cNvSpPr txBox="1"/>
                  <p:nvPr/>
                </p:nvSpPr>
                <p:spPr>
                  <a:xfrm rot="6182030">
                    <a:off x="6615756" y="887411"/>
                    <a:ext cx="1194716" cy="8116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Pitch</a:t>
                    </a:r>
                    <a:endParaRPr lang="en-US" sz="1400" dirty="0"/>
                  </a:p>
                  <a:p>
                    <a:r>
                      <a:rPr lang="en-US" sz="1400" dirty="0" smtClean="0"/>
                      <a:t>400 </a:t>
                    </a:r>
                    <a:r>
                      <a:rPr lang="en-US" sz="1400" dirty="0" smtClean="0">
                        <a:latin typeface="Symbol" panose="05050102010706020507" pitchFamily="18" charset="2"/>
                      </a:rPr>
                      <a:t>m</a:t>
                    </a:r>
                    <a:r>
                      <a:rPr lang="en-US" sz="1400" dirty="0" smtClean="0"/>
                      <a:t>m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 rot="15879333">
                  <a:off x="3233804" y="440537"/>
                  <a:ext cx="835707" cy="1416197"/>
                  <a:chOff x="6605354" y="1464532"/>
                  <a:chExt cx="942796" cy="1416197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>
                  <a:xfrm rot="5720667">
                    <a:off x="6489038" y="1974836"/>
                    <a:ext cx="281545" cy="48914"/>
                  </a:xfrm>
                  <a:prstGeom prst="straightConnector1">
                    <a:avLst/>
                  </a:prstGeom>
                  <a:ln w="22225">
                    <a:solidFill>
                      <a:schemeClr val="bg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/>
                  <p:cNvSpPr txBox="1"/>
                  <p:nvPr/>
                </p:nvSpPr>
                <p:spPr>
                  <a:xfrm rot="6139752">
                    <a:off x="6382250" y="1714830"/>
                    <a:ext cx="1416197" cy="9156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Top strips</a:t>
                    </a:r>
                  </a:p>
                  <a:p>
                    <a:r>
                      <a:rPr lang="en-US" sz="1400" dirty="0" smtClean="0"/>
                      <a:t>80 </a:t>
                    </a:r>
                    <a:r>
                      <a:rPr lang="en-US" sz="1400" dirty="0" smtClean="0">
                        <a:latin typeface="Symbol" panose="05050102010706020507" pitchFamily="18" charset="2"/>
                      </a:rPr>
                      <a:t>m</a:t>
                    </a:r>
                    <a:r>
                      <a:rPr lang="en-US" sz="1400" dirty="0" smtClean="0"/>
                      <a:t>m</a:t>
                    </a:r>
                    <a:endParaRPr lang="en-US" sz="1400" dirty="0"/>
                  </a:p>
                </p:txBody>
              </p:sp>
            </p:grpSp>
          </p:grpSp>
          <p:sp>
            <p:nvSpPr>
              <p:cNvPr id="8" name="TextBox 7"/>
              <p:cNvSpPr txBox="1"/>
              <p:nvPr/>
            </p:nvSpPr>
            <p:spPr>
              <a:xfrm rot="556482">
                <a:off x="2120092" y="3014582"/>
                <a:ext cx="2004001" cy="114579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160 </a:t>
                </a:r>
                <a:r>
                  <a:rPr lang="en-US" sz="1400" dirty="0" smtClean="0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m</a:t>
                </a:r>
              </a:p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Kapton Spread</a:t>
                </a:r>
              </a:p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at the bottom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>
              <a:off x="3307261" y="3886200"/>
              <a:ext cx="548640" cy="91440"/>
            </a:xfrm>
            <a:prstGeom prst="straightConnector1">
              <a:avLst/>
            </a:prstGeom>
            <a:ln w="22225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1" y="1525518"/>
            <a:ext cx="4555994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Consequences of the low quality readout production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Kapton spread  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ym typeface="Wingdings" panose="05000000000000000000" pitchFamily="2" charset="2"/>
              </a:rPr>
              <a:t> bottom strip effective width is  smaller than 350  </a:t>
            </a:r>
            <a:r>
              <a:rPr lang="en-US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1600" dirty="0" smtClean="0">
                <a:sym typeface="Wingdings" panose="05000000000000000000" pitchFamily="2" charset="2"/>
              </a:rPr>
              <a:t>m 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Charge sharing  top / Bot strips &gt; 1 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Not critical if ratio not to high</a:t>
            </a:r>
          </a:p>
          <a:p>
            <a:pPr lvl="1">
              <a:lnSpc>
                <a:spcPct val="150000"/>
              </a:lnSpc>
            </a:pPr>
            <a:endParaRPr lang="en-US" sz="1600" dirty="0" smtClean="0"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>
                <a:sym typeface="Wingdings" panose="05000000000000000000" pitchFamily="2" charset="2"/>
              </a:rPr>
              <a:t>Kapton spread 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dielectric  charging up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local modification of the electric field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 bottom strip collect even less charges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 Charge ratio increases with the rate 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very critical at SBS rate level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7" name="Title 47"/>
          <p:cNvSpPr txBox="1">
            <a:spLocks/>
          </p:cNvSpPr>
          <p:nvPr/>
        </p:nvSpPr>
        <p:spPr>
          <a:xfrm>
            <a:off x="-1" y="0"/>
            <a:ext cx="9144001" cy="578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Consequences of poor quality SBS Readout board 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139F-EEE4-4324-9C71-C37665180D3D}" type="datetime1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048000" y="2370375"/>
            <a:ext cx="3017520" cy="3157728"/>
            <a:chOff x="0" y="381000"/>
            <a:chExt cx="3017520" cy="3157728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1000"/>
              <a:ext cx="3017520" cy="3157728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304800" y="695015"/>
              <a:ext cx="1729741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/>
                <a:t>Beam:</a:t>
              </a:r>
            </a:p>
            <a:p>
              <a:pPr algn="just"/>
              <a:r>
                <a:rPr lang="en-US" sz="1600" dirty="0" smtClean="0"/>
                <a:t>25 GeV Hadrons</a:t>
              </a:r>
            </a:p>
            <a:p>
              <a:pPr algn="just"/>
              <a:r>
                <a:rPr lang="en-US" sz="1600" dirty="0"/>
                <a:t>5</a:t>
              </a:r>
              <a:r>
                <a:rPr lang="en-US" sz="1600" dirty="0" smtClean="0"/>
                <a:t>k particles/s</a:t>
              </a:r>
            </a:p>
            <a:p>
              <a:pPr algn="just"/>
              <a:r>
                <a:rPr lang="en-US" sz="1600" dirty="0" smtClean="0">
                  <a:solidFill>
                    <a:srgbClr val="FF0000"/>
                  </a:solidFill>
                </a:rPr>
                <a:t>Size: 2 cm x 10 cm </a:t>
              </a:r>
            </a:p>
            <a:p>
              <a:pPr algn="just"/>
              <a:r>
                <a:rPr lang="en-US" sz="1600" dirty="0" smtClean="0">
                  <a:solidFill>
                    <a:srgbClr val="FF0000"/>
                  </a:solidFill>
                </a:rPr>
                <a:t>X / Y = 1.81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1" y="1244765"/>
            <a:ext cx="3017520" cy="3157728"/>
            <a:chOff x="0" y="3500735"/>
            <a:chExt cx="3017520" cy="3157728"/>
          </a:xfrm>
        </p:grpSpPr>
        <p:pic>
          <p:nvPicPr>
            <p:cNvPr id="31" name="Picture 2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0" y="3500735"/>
              <a:ext cx="3017520" cy="3157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457200" y="3890950"/>
              <a:ext cx="147013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Cosmic data</a:t>
              </a:r>
            </a:p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X / Y = 1.34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3" name="Picture 1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495985"/>
            <a:ext cx="3017520" cy="315772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0178D-5E4B-4C64-A0F1-6B7E12A2444E}" type="datetime1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6</a:t>
            </a:fld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418275" y="3865418"/>
            <a:ext cx="17297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Beam:</a:t>
            </a:r>
          </a:p>
          <a:p>
            <a:pPr algn="just"/>
            <a:r>
              <a:rPr lang="en-US" sz="1600" dirty="0" smtClean="0"/>
              <a:t>120 GeV Protons</a:t>
            </a:r>
          </a:p>
          <a:p>
            <a:pPr algn="just"/>
            <a:r>
              <a:rPr lang="en-US" sz="1600" dirty="0"/>
              <a:t>5</a:t>
            </a:r>
            <a:r>
              <a:rPr lang="en-US" sz="1600" dirty="0" smtClean="0"/>
              <a:t>k particles/s</a:t>
            </a:r>
          </a:p>
          <a:p>
            <a:pPr algn="just"/>
            <a:r>
              <a:rPr lang="en-US" sz="1600" dirty="0" smtClean="0">
                <a:solidFill>
                  <a:srgbClr val="FF0000"/>
                </a:solidFill>
              </a:rPr>
              <a:t>Size: </a:t>
            </a:r>
            <a:r>
              <a:rPr lang="en-US" sz="1600" dirty="0">
                <a:solidFill>
                  <a:srgbClr val="FF0000"/>
                </a:solidFill>
              </a:rPr>
              <a:t>1</a:t>
            </a:r>
            <a:r>
              <a:rPr lang="en-US" sz="1600" dirty="0" smtClean="0">
                <a:solidFill>
                  <a:srgbClr val="FF0000"/>
                </a:solidFill>
              </a:rPr>
              <a:t> cm x 2 cm </a:t>
            </a:r>
          </a:p>
          <a:p>
            <a:pPr algn="just"/>
            <a:r>
              <a:rPr lang="en-US" sz="1600" dirty="0" smtClean="0">
                <a:solidFill>
                  <a:srgbClr val="FF0000"/>
                </a:solidFill>
              </a:rPr>
              <a:t>X / Y = 2.24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 variation of the charge sharing fat different rate</a:t>
            </a:r>
          </a:p>
        </p:txBody>
      </p:sp>
      <p:sp>
        <p:nvSpPr>
          <p:cNvPr id="118" name="Title 47"/>
          <p:cNvSpPr txBox="1">
            <a:spLocks/>
          </p:cNvSpPr>
          <p:nvPr/>
        </p:nvSpPr>
        <p:spPr>
          <a:xfrm>
            <a:off x="0" y="609600"/>
            <a:ext cx="9144001" cy="578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poor production quality of SBS readout board</a:t>
            </a:r>
            <a:endParaRPr 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60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0178D-5E4B-4C64-A0F1-6B7E12A2444E}" type="datetime1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Readout board quality for the future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447800"/>
            <a:ext cx="91440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@ CERN  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Pay more attention during production to the quality of the R/O board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Reduce the </a:t>
            </a:r>
            <a:r>
              <a:rPr lang="en-US" dirty="0" err="1" smtClean="0">
                <a:sym typeface="Wingdings" panose="05000000000000000000" pitchFamily="2" charset="2"/>
              </a:rPr>
              <a:t>kapton</a:t>
            </a:r>
            <a:r>
              <a:rPr lang="en-US" dirty="0" smtClean="0">
                <a:sym typeface="Wingdings" panose="05000000000000000000" pitchFamily="2" charset="2"/>
              </a:rPr>
              <a:t> layer width to </a:t>
            </a:r>
            <a:r>
              <a:rPr lang="en-US" dirty="0">
                <a:sym typeface="Wingdings" panose="05000000000000000000" pitchFamily="2" charset="2"/>
              </a:rPr>
              <a:t>9</a:t>
            </a:r>
            <a:r>
              <a:rPr lang="en-US" dirty="0" smtClean="0">
                <a:sym typeface="Wingdings" panose="05000000000000000000" pitchFamily="2" charset="2"/>
              </a:rPr>
              <a:t>0 micron (maximum) 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endParaRPr lang="en-US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>
                <a:sym typeface="Wingdings" panose="05000000000000000000" pitchFamily="2" charset="2"/>
              </a:rPr>
              <a:t>I</a:t>
            </a:r>
            <a:r>
              <a:rPr lang="en-US" dirty="0" smtClean="0">
                <a:sym typeface="Wingdings" panose="05000000000000000000" pitchFamily="2" charset="2"/>
              </a:rPr>
              <a:t>n our detector lab @ </a:t>
            </a:r>
            <a:r>
              <a:rPr lang="en-US" dirty="0" err="1" smtClean="0">
                <a:sym typeface="Wingdings" panose="05000000000000000000" pitchFamily="2" charset="2"/>
              </a:rPr>
              <a:t>UVa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Acquire a microscope to check the R/O when we receive it from CERN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Set up a test bench to measure the noise distribution of the R/</a:t>
            </a:r>
            <a:r>
              <a:rPr lang="en-US" dirty="0" err="1" smtClean="0">
                <a:sym typeface="Wingdings" panose="05000000000000000000" pitchFamily="2" charset="2"/>
              </a:rPr>
              <a:t>Os</a:t>
            </a:r>
            <a:r>
              <a:rPr lang="en-US" dirty="0" smtClean="0">
                <a:sym typeface="Wingdings" panose="05000000000000000000" pitchFamily="2" charset="2"/>
              </a:rPr>
              <a:t> before assembly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Want to be able to test in a high rate environment the next chamber we are going to build against the current prototype. </a:t>
            </a:r>
          </a:p>
          <a:p>
            <a:pPr marL="742950" lvl="1" indent="-285750">
              <a:lnSpc>
                <a:spcPct val="150000"/>
              </a:lnSpc>
              <a:buFont typeface="Wingdings"/>
              <a:buChar char="è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Is there anyone interested in another test beam at FNAL in the coming 2-4 months?</a:t>
            </a:r>
          </a:p>
        </p:txBody>
      </p:sp>
    </p:spTree>
    <p:extLst>
      <p:ext uri="{BB962C8B-B14F-4D97-AF65-F5344CB8AC3E}">
        <p14:creationId xmlns:p14="http://schemas.microsoft.com/office/powerpoint/2010/main" val="31021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401</Words>
  <Application>Microsoft Office PowerPoint</Application>
  <PresentationFormat>On-screen Show (4:3)</PresentationFormat>
  <Paragraphs>91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Explaining the variation of X/Y charge sharing of the SBS GEMs readout boards</vt:lpstr>
      <vt:lpstr>PowerPoint Presentation</vt:lpstr>
      <vt:lpstr>PowerPoint Presentation</vt:lpstr>
      <vt:lpstr>JLab-SBS readout board (COMPASS-like)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kgnanvo</cp:lastModifiedBy>
  <cp:revision>137</cp:revision>
  <dcterms:created xsi:type="dcterms:W3CDTF">2013-04-08T15:33:27Z</dcterms:created>
  <dcterms:modified xsi:type="dcterms:W3CDTF">2014-02-24T14:51:40Z</dcterms:modified>
</cp:coreProperties>
</file>